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8" r:id="rId2"/>
    <p:sldId id="260" r:id="rId3"/>
    <p:sldId id="273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</p:sldIdLst>
  <p:sldSz cx="9906000" cy="6858000" type="A4"/>
  <p:notesSz cx="6858000" cy="9144000"/>
  <p:defaultTextStyle>
    <a:defPPr>
      <a:defRPr lang="en-US"/>
    </a:defPPr>
    <a:lvl1pPr marL="0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5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2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10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37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65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92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19" algn="l" defTabSz="45712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3" autoAdjust="0"/>
    <p:restoredTop sz="94660"/>
  </p:normalViewPr>
  <p:slideViewPr>
    <p:cSldViewPr snapToGrid="0" snapToObjects="1">
      <p:cViewPr>
        <p:scale>
          <a:sx n="113" d="100"/>
          <a:sy n="113" d="100"/>
        </p:scale>
        <p:origin x="-480" y="-36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Michael\Desktop\ECS289G%20tab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&#27963;&#38913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'[ECS289G table.xlsx]工作表1'!$F$5</c:f>
              <c:strCache>
                <c:ptCount val="1"/>
                <c:pt idx="0">
                  <c:v>frame error</c:v>
                </c:pt>
              </c:strCache>
            </c:strRef>
          </c:tx>
          <c:cat>
            <c:strRef>
              <c:f>'[ECS289G table.xlsx]工作表1'!$E$6:$E$22</c:f>
              <c:strCache>
                <c:ptCount val="17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</c:strCache>
            </c:strRef>
          </c:cat>
          <c:val>
            <c:numRef>
              <c:f>'[ECS289G table.xlsx]工作表1'!$F$6:$F$22</c:f>
              <c:numCache>
                <c:formatCode>General</c:formatCode>
                <c:ptCount val="17"/>
                <c:pt idx="0">
                  <c:v>0.71781850000000003</c:v>
                </c:pt>
                <c:pt idx="1">
                  <c:v>0.73598699999999995</c:v>
                </c:pt>
                <c:pt idx="2">
                  <c:v>0.71834608</c:v>
                </c:pt>
                <c:pt idx="3">
                  <c:v>0.72738063799999997</c:v>
                </c:pt>
                <c:pt idx="4">
                  <c:v>0.71735689791599999</c:v>
                </c:pt>
                <c:pt idx="5">
                  <c:v>0.72230282246999999</c:v>
                </c:pt>
                <c:pt idx="6">
                  <c:v>0.73160115999999997</c:v>
                </c:pt>
                <c:pt idx="7">
                  <c:v>0.731139541</c:v>
                </c:pt>
                <c:pt idx="8">
                  <c:v>0.73311791000000004</c:v>
                </c:pt>
                <c:pt idx="9">
                  <c:v>0.73015035610000001</c:v>
                </c:pt>
                <c:pt idx="10">
                  <c:v>0.72955684499999995</c:v>
                </c:pt>
                <c:pt idx="11">
                  <c:v>0.73199683000000004</c:v>
                </c:pt>
                <c:pt idx="12">
                  <c:v>0.73397520442999997</c:v>
                </c:pt>
                <c:pt idx="13">
                  <c:v>0.73186494328700002</c:v>
                </c:pt>
                <c:pt idx="14">
                  <c:v>0.73133737799999998</c:v>
                </c:pt>
                <c:pt idx="15">
                  <c:v>0.73166710629999998</c:v>
                </c:pt>
                <c:pt idx="16">
                  <c:v>0.73160115999999997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'[ECS289G table.xlsx]工作表1'!$G$5</c:f>
              <c:strCache>
                <c:ptCount val="1"/>
                <c:pt idx="0">
                  <c:v>video rate </c:v>
                </c:pt>
              </c:strCache>
            </c:strRef>
          </c:tx>
          <c:cat>
            <c:strRef>
              <c:f>'[ECS289G table.xlsx]工作表1'!$E$6:$E$22</c:f>
              <c:strCache>
                <c:ptCount val="17"/>
                <c:pt idx="0">
                  <c:v>10k</c:v>
                </c:pt>
                <c:pt idx="1">
                  <c:v>20k</c:v>
                </c:pt>
                <c:pt idx="2">
                  <c:v>30k</c:v>
                </c:pt>
                <c:pt idx="3">
                  <c:v>40k</c:v>
                </c:pt>
                <c:pt idx="4">
                  <c:v>50k</c:v>
                </c:pt>
                <c:pt idx="5">
                  <c:v>60k</c:v>
                </c:pt>
                <c:pt idx="6">
                  <c:v>70k</c:v>
                </c:pt>
                <c:pt idx="7">
                  <c:v>80k</c:v>
                </c:pt>
                <c:pt idx="8">
                  <c:v>90k</c:v>
                </c:pt>
                <c:pt idx="9">
                  <c:v>100k</c:v>
                </c:pt>
                <c:pt idx="10">
                  <c:v>110k</c:v>
                </c:pt>
                <c:pt idx="11">
                  <c:v>120k</c:v>
                </c:pt>
                <c:pt idx="12">
                  <c:v>130k</c:v>
                </c:pt>
                <c:pt idx="13">
                  <c:v>140k</c:v>
                </c:pt>
                <c:pt idx="14">
                  <c:v>150k</c:v>
                </c:pt>
                <c:pt idx="15">
                  <c:v>160k</c:v>
                </c:pt>
                <c:pt idx="16">
                  <c:v>170k</c:v>
                </c:pt>
              </c:strCache>
            </c:strRef>
          </c:cat>
          <c:val>
            <c:numRef>
              <c:f>'[ECS289G table.xlsx]工作表1'!$G$6:$G$22</c:f>
              <c:numCache>
                <c:formatCode>General</c:formatCode>
                <c:ptCount val="17"/>
                <c:pt idx="0">
                  <c:v>0.68</c:v>
                </c:pt>
                <c:pt idx="1">
                  <c:v>0.68</c:v>
                </c:pt>
                <c:pt idx="2">
                  <c:v>0.6</c:v>
                </c:pt>
                <c:pt idx="3">
                  <c:v>0.66</c:v>
                </c:pt>
                <c:pt idx="4">
                  <c:v>0.6</c:v>
                </c:pt>
                <c:pt idx="5">
                  <c:v>0.62</c:v>
                </c:pt>
                <c:pt idx="6">
                  <c:v>0.64</c:v>
                </c:pt>
                <c:pt idx="7">
                  <c:v>0.64</c:v>
                </c:pt>
                <c:pt idx="8">
                  <c:v>0.64</c:v>
                </c:pt>
                <c:pt idx="9">
                  <c:v>0.62</c:v>
                </c:pt>
                <c:pt idx="10">
                  <c:v>0.62</c:v>
                </c:pt>
                <c:pt idx="11">
                  <c:v>0.66</c:v>
                </c:pt>
                <c:pt idx="12">
                  <c:v>0.64</c:v>
                </c:pt>
                <c:pt idx="13">
                  <c:v>0.62</c:v>
                </c:pt>
                <c:pt idx="14">
                  <c:v>0.62</c:v>
                </c:pt>
                <c:pt idx="15">
                  <c:v>0.62</c:v>
                </c:pt>
                <c:pt idx="16">
                  <c:v>0.62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1084800"/>
        <c:axId val="74696384"/>
      </c:lineChart>
      <c:catAx>
        <c:axId val="131084800"/>
        <c:scaling>
          <c:orientation val="minMax"/>
        </c:scaling>
        <c:delete val="0"/>
        <c:axPos val="b"/>
        <c:majorTickMark val="out"/>
        <c:minorTickMark val="none"/>
        <c:tickLblPos val="nextTo"/>
        <c:crossAx val="74696384"/>
        <c:crosses val="autoZero"/>
        <c:auto val="1"/>
        <c:lblAlgn val="ctr"/>
        <c:lblOffset val="100"/>
        <c:noMultiLvlLbl val="0"/>
      </c:catAx>
      <c:valAx>
        <c:axId val="746963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108480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工作表1!$J$2</c:f>
              <c:strCache>
                <c:ptCount val="1"/>
                <c:pt idx="0">
                  <c:v>C3D</c:v>
                </c:pt>
              </c:strCache>
            </c:strRef>
          </c:tx>
          <c:invertIfNegative val="0"/>
          <c:cat>
            <c:strRef>
              <c:f>工作表1!$I$3:$I$9</c:f>
              <c:strCache>
                <c:ptCount val="7"/>
                <c:pt idx="0">
                  <c:v>coffee</c:v>
                </c:pt>
                <c:pt idx="1">
                  <c:v>kidnap</c:v>
                </c:pt>
                <c:pt idx="2">
                  <c:v>office</c:v>
                </c:pt>
                <c:pt idx="3">
                  <c:v>presentation</c:v>
                </c:pt>
                <c:pt idx="4">
                  <c:v>sandwich</c:v>
                </c:pt>
                <c:pt idx="5">
                  <c:v> typing</c:v>
                </c:pt>
                <c:pt idx="6">
                  <c:v>total</c:v>
                </c:pt>
              </c:strCache>
            </c:strRef>
          </c:cat>
          <c:val>
            <c:numRef>
              <c:f>工作表1!$J$3:$J$9</c:f>
              <c:numCache>
                <c:formatCode>General</c:formatCode>
                <c:ptCount val="7"/>
                <c:pt idx="0">
                  <c:v>1</c:v>
                </c:pt>
                <c:pt idx="1">
                  <c:v>0.58299999999999996</c:v>
                </c:pt>
                <c:pt idx="2">
                  <c:v>0.67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0.75749999999999995</c:v>
                </c:pt>
              </c:numCache>
            </c:numRef>
          </c:val>
        </c:ser>
        <c:ser>
          <c:idx val="1"/>
          <c:order val="1"/>
          <c:tx>
            <c:strRef>
              <c:f>工作表1!$K$2</c:f>
              <c:strCache>
                <c:ptCount val="1"/>
                <c:pt idx="0">
                  <c:v>Alexnet</c:v>
                </c:pt>
              </c:strCache>
            </c:strRef>
          </c:tx>
          <c:invertIfNegative val="0"/>
          <c:cat>
            <c:strRef>
              <c:f>工作表1!$I$3:$I$9</c:f>
              <c:strCache>
                <c:ptCount val="7"/>
                <c:pt idx="0">
                  <c:v>coffee</c:v>
                </c:pt>
                <c:pt idx="1">
                  <c:v>kidnap</c:v>
                </c:pt>
                <c:pt idx="2">
                  <c:v>office</c:v>
                </c:pt>
                <c:pt idx="3">
                  <c:v>presentation</c:v>
                </c:pt>
                <c:pt idx="4">
                  <c:v>sandwich</c:v>
                </c:pt>
                <c:pt idx="5">
                  <c:v> typing</c:v>
                </c:pt>
                <c:pt idx="6">
                  <c:v>total</c:v>
                </c:pt>
              </c:strCache>
            </c:strRef>
          </c:cat>
          <c:val>
            <c:numRef>
              <c:f>工作表1!$K$3:$K$9</c:f>
              <c:numCache>
                <c:formatCode>General</c:formatCode>
                <c:ptCount val="7"/>
                <c:pt idx="0">
                  <c:v>0</c:v>
                </c:pt>
                <c:pt idx="1">
                  <c:v>0.35</c:v>
                </c:pt>
                <c:pt idx="2">
                  <c:v>1</c:v>
                </c:pt>
                <c:pt idx="3">
                  <c:v>1</c:v>
                </c:pt>
                <c:pt idx="4">
                  <c:v>0.75</c:v>
                </c:pt>
                <c:pt idx="5">
                  <c:v>1</c:v>
                </c:pt>
                <c:pt idx="6">
                  <c:v>0.68</c:v>
                </c:pt>
              </c:numCache>
            </c:numRef>
          </c:val>
        </c:ser>
        <c:ser>
          <c:idx val="2"/>
          <c:order val="2"/>
          <c:tx>
            <c:strRef>
              <c:f>工作表1!$L$2</c:f>
              <c:strCache>
                <c:ptCount val="1"/>
                <c:pt idx="0">
                  <c:v>Googlenet</c:v>
                </c:pt>
              </c:strCache>
            </c:strRef>
          </c:tx>
          <c:invertIfNegative val="0"/>
          <c:cat>
            <c:strRef>
              <c:f>工作表1!$I$3:$I$9</c:f>
              <c:strCache>
                <c:ptCount val="7"/>
                <c:pt idx="0">
                  <c:v>coffee</c:v>
                </c:pt>
                <c:pt idx="1">
                  <c:v>kidnap</c:v>
                </c:pt>
                <c:pt idx="2">
                  <c:v>office</c:v>
                </c:pt>
                <c:pt idx="3">
                  <c:v>presentation</c:v>
                </c:pt>
                <c:pt idx="4">
                  <c:v>sandwich</c:v>
                </c:pt>
                <c:pt idx="5">
                  <c:v> typing</c:v>
                </c:pt>
                <c:pt idx="6">
                  <c:v>total</c:v>
                </c:pt>
              </c:strCache>
            </c:strRef>
          </c:cat>
          <c:val>
            <c:numRef>
              <c:f>工作表1!$L$3:$L$9</c:f>
              <c:numCache>
                <c:formatCode>General</c:formatCode>
                <c:ptCount val="7"/>
                <c:pt idx="0">
                  <c:v>0</c:v>
                </c:pt>
                <c:pt idx="1">
                  <c:v>0.35</c:v>
                </c:pt>
                <c:pt idx="2">
                  <c:v>1</c:v>
                </c:pt>
                <c:pt idx="3">
                  <c:v>1</c:v>
                </c:pt>
                <c:pt idx="4">
                  <c:v>0.75</c:v>
                </c:pt>
                <c:pt idx="5">
                  <c:v>1</c:v>
                </c:pt>
                <c:pt idx="6">
                  <c:v>0.68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1114496"/>
        <c:axId val="101806592"/>
      </c:barChart>
      <c:catAx>
        <c:axId val="131114496"/>
        <c:scaling>
          <c:orientation val="minMax"/>
        </c:scaling>
        <c:delete val="0"/>
        <c:axPos val="b"/>
        <c:majorTickMark val="out"/>
        <c:minorTickMark val="none"/>
        <c:tickLblPos val="nextTo"/>
        <c:crossAx val="101806592"/>
        <c:crosses val="autoZero"/>
        <c:auto val="1"/>
        <c:lblAlgn val="ctr"/>
        <c:lblOffset val="100"/>
        <c:noMultiLvlLbl val="0"/>
      </c:catAx>
      <c:valAx>
        <c:axId val="1018065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1114496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5EAD31-41F7-E146-B0E0-42FFA196DE54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6055B-0A6C-0245-A3F6-B7BD46770C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447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32C0A-2215-854D-9FF6-E68C1F224417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46FAD-5CEC-F54C-839D-444A0CDBB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852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5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82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10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37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65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92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19" algn="l" defTabSz="45712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1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1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1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4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46FAD-5CEC-F54C-839D-444A0CDBB5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481" y="-342267"/>
            <a:ext cx="8420100" cy="1470025"/>
          </a:xfrm>
        </p:spPr>
        <p:txBody>
          <a:bodyPr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8853" y="1127757"/>
            <a:ext cx="6934200" cy="1752600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rgbClr val="17375E"/>
                </a:solidFill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70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81" y="3774626"/>
            <a:ext cx="8420100" cy="1362075"/>
          </a:xfrm>
        </p:spPr>
        <p:txBody>
          <a:bodyPr anchor="b" anchorCtr="0">
            <a:noAutofit/>
          </a:bodyPr>
          <a:lstStyle>
            <a:lvl1pPr algn="l">
              <a:defRPr sz="33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28853" y="5102924"/>
            <a:ext cx="8420100" cy="708696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rgbClr val="17375E"/>
                </a:solidFill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481" y="1887788"/>
            <a:ext cx="8420100" cy="1362075"/>
          </a:xfrm>
        </p:spPr>
        <p:txBody>
          <a:bodyPr anchor="b" anchorCtr="0">
            <a:noAutofit/>
          </a:bodyPr>
          <a:lstStyle>
            <a:lvl1pPr algn="l">
              <a:defRPr sz="27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96481" y="3216085"/>
            <a:ext cx="8420100" cy="708696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rgbClr val="17375E"/>
                </a:solidFill>
              </a:defRPr>
            </a:lvl1pPr>
            <a:lvl2pPr marL="4571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1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MA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8733" y="61742"/>
            <a:ext cx="9513619" cy="114300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190863" y="1230961"/>
            <a:ext cx="9501489" cy="3883268"/>
          </a:xfrm>
        </p:spPr>
        <p:txBody>
          <a:bodyPr>
            <a:no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122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T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08009" y="241371"/>
            <a:ext cx="8915400" cy="114300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20141" y="1410590"/>
            <a:ext cx="8903270" cy="3883268"/>
          </a:xfrm>
        </p:spPr>
        <p:txBody>
          <a:bodyPr>
            <a:no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80100" y="6278881"/>
            <a:ext cx="1577331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6457" y="6278881"/>
            <a:ext cx="4694019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7207" y="6278881"/>
            <a:ext cx="416778" cy="365125"/>
          </a:xfrm>
        </p:spPr>
        <p:txBody>
          <a:bodyPr/>
          <a:lstStyle>
            <a:lvl1pPr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081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9" y="6062882"/>
            <a:ext cx="9913435" cy="80676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300" y="274641"/>
            <a:ext cx="8915400" cy="1143001"/>
          </a:xfrm>
          <a:prstGeom prst="rect">
            <a:avLst/>
          </a:prstGeom>
        </p:spPr>
        <p:txBody>
          <a:bodyPr vert="horz" lIns="91426" tIns="45713" rIns="91426" bIns="45713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600203"/>
            <a:ext cx="8915400" cy="4287980"/>
          </a:xfrm>
          <a:prstGeom prst="rect">
            <a:avLst/>
          </a:prstGeom>
        </p:spPr>
        <p:txBody>
          <a:bodyPr vert="horz" lIns="91426" tIns="45713" rIns="91426" bIns="45713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1076" y="6275072"/>
            <a:ext cx="1577331" cy="365125"/>
          </a:xfrm>
          <a:prstGeom prst="rect">
            <a:avLst/>
          </a:prstGeom>
        </p:spPr>
        <p:txBody>
          <a:bodyPr vert="horz" lIns="91426" tIns="45713" rIns="91426" bIns="45713" rtlCol="0" anchor="ctr"/>
          <a:lstStyle>
            <a:lvl1pPr algn="l">
              <a:defRPr sz="1200" b="0">
                <a:solidFill>
                  <a:srgbClr val="FFFFFF"/>
                </a:solidFill>
              </a:defRPr>
            </a:lvl1pPr>
          </a:lstStyle>
          <a:p>
            <a:fld id="{49DEF4FF-8648-D24E-9A11-C52487DF1E7F}" type="datetime1">
              <a:rPr lang="en-US" smtClean="0"/>
              <a:pPr/>
              <a:t>12/1/2015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65527" y="6275072"/>
            <a:ext cx="4774951" cy="365125"/>
          </a:xfrm>
          <a:prstGeom prst="rect">
            <a:avLst/>
          </a:prstGeom>
        </p:spPr>
        <p:txBody>
          <a:bodyPr vert="horz" lIns="91426" tIns="45713" rIns="91426" bIns="45713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182" y="6275072"/>
            <a:ext cx="416778" cy="365125"/>
          </a:xfrm>
          <a:prstGeom prst="rect">
            <a:avLst/>
          </a:prstGeom>
        </p:spPr>
        <p:txBody>
          <a:bodyPr vert="horz" lIns="91426" tIns="45713" rIns="91426" bIns="45713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2DCCEF44-1029-4C4E-ADAF-93FDE3ADB2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49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74" r:id="rId5"/>
  </p:sldLayoutIdLst>
  <p:hf hdr="0" ftr="0"/>
  <p:txStyles>
    <p:titleStyle>
      <a:lvl1pPr algn="l" defTabSz="457127" rtl="0" eaLnBrk="1" latinLnBrk="0" hangingPunct="1">
        <a:spcBef>
          <a:spcPct val="0"/>
        </a:spcBef>
        <a:buNone/>
        <a:defRPr sz="2800" kern="1200">
          <a:solidFill>
            <a:schemeClr val="tx2">
              <a:lumMod val="75000"/>
            </a:schemeClr>
          </a:solidFill>
          <a:latin typeface="Helvetica Neue"/>
          <a:ea typeface="+mj-ea"/>
          <a:cs typeface="Helvetica Neue"/>
        </a:defRPr>
      </a:lvl1pPr>
    </p:titleStyle>
    <p:bodyStyle>
      <a:lvl1pPr marL="0" indent="0" algn="l" defTabSz="457127" rtl="0" eaLnBrk="1" latinLnBrk="0" hangingPunct="1">
        <a:spcBef>
          <a:spcPct val="20000"/>
        </a:spcBef>
        <a:buFont typeface="Arial"/>
        <a:buNone/>
        <a:defRPr sz="20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1pPr>
      <a:lvl2pPr marL="742832" indent="-28570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2pPr>
      <a:lvl3pPr marL="1142819" indent="-228564" algn="l" defTabSz="45712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3pPr>
      <a:lvl4pPr marL="1599946" indent="-228564" algn="l" defTabSz="457127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4pPr>
      <a:lvl5pPr marL="2147407" indent="-318897" algn="l" defTabSz="457127" rtl="0" eaLnBrk="1" latinLnBrk="0" hangingPunct="1">
        <a:spcBef>
          <a:spcPct val="20000"/>
        </a:spcBef>
        <a:buFont typeface="Arial"/>
        <a:buChar char="•"/>
        <a:defRPr sz="1300" kern="1200">
          <a:solidFill>
            <a:schemeClr val="tx2">
              <a:lumMod val="75000"/>
            </a:schemeClr>
          </a:solidFill>
          <a:latin typeface="Helvetica Neue"/>
          <a:ea typeface="+mn-ea"/>
          <a:cs typeface="Helvetica Neue"/>
        </a:defRPr>
      </a:lvl5pPr>
      <a:lvl6pPr marL="2514201" indent="-22856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8" indent="-22856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5" indent="-22856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3" indent="-228564" algn="l" defTabSz="45712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5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2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0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7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4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92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9" algn="l" defTabSz="45712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96480" y="1887788"/>
            <a:ext cx="8633219" cy="1362075"/>
          </a:xfrm>
        </p:spPr>
        <p:txBody>
          <a:bodyPr/>
          <a:lstStyle/>
          <a:p>
            <a:r>
              <a:rPr lang="en-US" sz="4400" dirty="0" smtClean="0"/>
              <a:t>Ecs289G002 SML </a:t>
            </a:r>
            <a:br>
              <a:rPr lang="en-US" sz="4400" dirty="0" smtClean="0"/>
            </a:br>
            <a:r>
              <a:rPr lang="en-US" sz="4400" dirty="0" smtClean="0"/>
              <a:t>Project Presentation</a:t>
            </a:r>
            <a:endParaRPr lang="en-US" sz="44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96481" y="3216084"/>
            <a:ext cx="8420100" cy="2034095"/>
          </a:xfrm>
        </p:spPr>
        <p:txBody>
          <a:bodyPr/>
          <a:lstStyle/>
          <a:p>
            <a:r>
              <a:rPr lang="en-US" altLang="zh-TW" sz="2800" b="1" dirty="0" smtClean="0"/>
              <a:t>Generalization of Deep Learning Models on First-person Videos</a:t>
            </a:r>
          </a:p>
          <a:p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r>
              <a:rPr lang="en-US" altLang="zh-TW" dirty="0" smtClean="0"/>
              <a:t>Presenter: Wei-</a:t>
            </a:r>
            <a:r>
              <a:rPr lang="en-US" altLang="zh-TW" dirty="0" err="1" smtClean="0"/>
              <a:t>Chih</a:t>
            </a:r>
            <a:r>
              <a:rPr lang="en-US" altLang="zh-TW" dirty="0" smtClean="0"/>
              <a:t> </a:t>
            </a:r>
            <a:r>
              <a:rPr lang="en-US" altLang="zh-TW" dirty="0"/>
              <a:t>Chen(Michael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Group Members: Yu-Cheng Lin and Chia-</a:t>
            </a:r>
            <a:r>
              <a:rPr lang="en-US" altLang="zh-TW" dirty="0" err="1" smtClean="0"/>
              <a:t>Chih</a:t>
            </a:r>
            <a:r>
              <a:rPr lang="en-US" altLang="zh-TW" dirty="0" smtClean="0"/>
              <a:t> Ho</a:t>
            </a:r>
          </a:p>
          <a:p>
            <a:r>
              <a:rPr lang="en-US" altLang="zh-TW" dirty="0" smtClean="0"/>
              <a:t>2015/12/01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Result(1/2) </a:t>
            </a:r>
            <a:r>
              <a:rPr lang="en-US" altLang="zh-TW" sz="3600" dirty="0" smtClean="0"/>
              <a:t>- </a:t>
            </a:r>
            <a:r>
              <a:rPr lang="en-US" altLang="zh-TW" sz="3600" dirty="0" err="1" smtClean="0"/>
              <a:t>GoogleNet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5" name="內容版面配置區 1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312848694"/>
              </p:ext>
            </p:extLst>
          </p:nvPr>
        </p:nvGraphicFramePr>
        <p:xfrm>
          <a:off x="6194108" y="1644161"/>
          <a:ext cx="3056572" cy="38157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9501"/>
                <a:gridCol w="1177307"/>
                <a:gridCol w="979764"/>
              </a:tblGrid>
              <a:tr h="2516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Iteration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Frame </a:t>
                      </a:r>
                      <a:r>
                        <a:rPr lang="en-US" sz="1600" b="1" u="none" strike="noStrike" dirty="0">
                          <a:effectLst/>
                        </a:rPr>
                        <a:t>error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 smtClean="0">
                          <a:effectLst/>
                        </a:rPr>
                        <a:t>Video </a:t>
                      </a:r>
                      <a:r>
                        <a:rPr lang="en-US" sz="1600" b="1" u="none" strike="noStrike" dirty="0">
                          <a:effectLst/>
                        </a:rPr>
                        <a:t>rate 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</a:rPr>
                        <a:t>0.7178185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</a:rPr>
                        <a:t>0.68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0.735987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0.71834608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</a:rPr>
                        <a:t>0.72738064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0.7173569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60k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0.72230282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0.73160116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80k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0.73113954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90k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0.73311791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100k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0.73015036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110k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0.72955685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120k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0.73199683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130k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0.7339752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140k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0.73186494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150k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0.73133738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160k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0.73166711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0.62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  <a:tr h="2095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170k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>
                          <a:effectLst/>
                        </a:rPr>
                        <a:t>0.73160116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200" u="none" strike="noStrike" dirty="0">
                          <a:effectLst/>
                        </a:rPr>
                        <a:t>0.62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422468"/>
              </p:ext>
            </p:extLst>
          </p:nvPr>
        </p:nvGraphicFramePr>
        <p:xfrm>
          <a:off x="408008" y="1644161"/>
          <a:ext cx="5337472" cy="3815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7883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Result(2/2)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850509"/>
              </p:ext>
            </p:extLst>
          </p:nvPr>
        </p:nvGraphicFramePr>
        <p:xfrm>
          <a:off x="391574" y="1531033"/>
          <a:ext cx="5554258" cy="4069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內容版面配置區 10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94162920"/>
              </p:ext>
            </p:extLst>
          </p:nvPr>
        </p:nvGraphicFramePr>
        <p:xfrm>
          <a:off x="6433651" y="1384372"/>
          <a:ext cx="3158759" cy="16059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3625"/>
                <a:gridCol w="733377"/>
                <a:gridCol w="680993"/>
                <a:gridCol w="840764"/>
              </a:tblGrid>
              <a:tr h="229331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Based on iterations 20K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5238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correct videos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video counts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accuracy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C3D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0.7575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Alexnet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0.68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95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 err="1">
                          <a:effectLst/>
                        </a:rPr>
                        <a:t>Googlenet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0.68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853463"/>
              </p:ext>
            </p:extLst>
          </p:nvPr>
        </p:nvGraphicFramePr>
        <p:xfrm>
          <a:off x="6216163" y="3423505"/>
          <a:ext cx="3376247" cy="24822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851"/>
                <a:gridCol w="945748"/>
                <a:gridCol w="1594648"/>
              </a:tblGrid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label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Networks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Misclassify label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Coffee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Alexnet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labeled as kidnap, </a:t>
                      </a:r>
                      <a:r>
                        <a:rPr lang="en-US" sz="1400" u="none" strike="noStrike" dirty="0" smtClean="0">
                          <a:effectLst/>
                        </a:rPr>
                        <a:t/>
                      </a:r>
                      <a:br>
                        <a:rPr lang="en-US" sz="1400" u="none" strike="noStrike" dirty="0" smtClean="0">
                          <a:effectLst/>
                        </a:rPr>
                      </a:br>
                      <a:r>
                        <a:rPr lang="en-US" sz="1400" u="none" strike="noStrike" dirty="0" smtClean="0">
                          <a:effectLst/>
                        </a:rPr>
                        <a:t>3 </a:t>
                      </a:r>
                      <a:r>
                        <a:rPr lang="en-US" sz="1400" u="none" strike="noStrike" dirty="0">
                          <a:effectLst/>
                        </a:rPr>
                        <a:t>labeled as office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Googlenet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 labeled as kidnap, </a:t>
                      </a:r>
                      <a:r>
                        <a:rPr lang="en-US" sz="1400" u="none" strike="noStrike" dirty="0" smtClean="0">
                          <a:effectLst/>
                        </a:rPr>
                        <a:t/>
                      </a:r>
                      <a:br>
                        <a:rPr lang="en-US" sz="1400" u="none" strike="noStrike" dirty="0" smtClean="0">
                          <a:effectLst/>
                        </a:rPr>
                      </a:br>
                      <a:r>
                        <a:rPr lang="en-US" sz="1400" u="none" strike="noStrike" dirty="0" smtClean="0">
                          <a:effectLst/>
                        </a:rPr>
                        <a:t>4 </a:t>
                      </a:r>
                      <a:r>
                        <a:rPr lang="en-US" sz="1400" u="none" strike="noStrike" dirty="0">
                          <a:effectLst/>
                        </a:rPr>
                        <a:t>labeled as office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Kidnap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C3D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office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Alexnet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office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Googlenet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office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Office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C3D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labelled as kidnap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 smtClean="0">
                          <a:effectLst/>
                        </a:rPr>
                        <a:t>Sandwich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Alexnet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all labeled as pizza</a:t>
                      </a:r>
                      <a:endParaRPr lang="en-US" sz="1400" b="0" i="0" u="none" strike="noStrike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812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Googlenet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pizza</a:t>
                      </a:r>
                      <a:endParaRPr lang="en-US" sz="1400" b="0" i="0" u="none" strike="noStrike" dirty="0">
                        <a:solidFill>
                          <a:srgbClr val="222222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596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Analysis(1/2)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47" y="1410590"/>
            <a:ext cx="782955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145097"/>
              </p:ext>
            </p:extLst>
          </p:nvPr>
        </p:nvGraphicFramePr>
        <p:xfrm>
          <a:off x="6418387" y="4209690"/>
          <a:ext cx="3376247" cy="17811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5851"/>
                <a:gridCol w="945748"/>
                <a:gridCol w="1594648"/>
              </a:tblGrid>
              <a:tr h="1439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label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Networks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Misclassify label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286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Coffee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Alexnet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3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kidnap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smtClean="0">
                          <a:effectLst/>
                        </a:rPr>
                        <a:t/>
                      </a:r>
                      <a:br>
                        <a:rPr lang="en-US" sz="1400" u="none" strike="noStrike" dirty="0" smtClean="0">
                          <a:effectLst/>
                        </a:rPr>
                      </a:br>
                      <a:r>
                        <a:rPr lang="en-US" sz="1400" u="none" strike="noStrike" dirty="0" smtClean="0">
                          <a:effectLst/>
                        </a:rPr>
                        <a:t>3 </a:t>
                      </a:r>
                      <a:r>
                        <a:rPr lang="en-US" sz="1400" u="none" strike="noStrike" dirty="0">
                          <a:effectLst/>
                        </a:rPr>
                        <a:t>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</a:rPr>
                        <a:t>Googlenet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2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kidnap</a:t>
                      </a:r>
                      <a:r>
                        <a:rPr lang="en-US" sz="1400" u="none" strike="noStrike" dirty="0">
                          <a:effectLst/>
                        </a:rPr>
                        <a:t>, </a:t>
                      </a:r>
                      <a:r>
                        <a:rPr lang="en-US" sz="1400" u="none" strike="noStrike" dirty="0" smtClean="0">
                          <a:effectLst/>
                        </a:rPr>
                        <a:t/>
                      </a:r>
                      <a:br>
                        <a:rPr lang="en-US" sz="1400" u="none" strike="noStrike" dirty="0" smtClean="0">
                          <a:effectLst/>
                        </a:rPr>
                      </a:br>
                      <a:r>
                        <a:rPr lang="en-US" sz="1400" u="none" strike="noStrike" dirty="0" smtClean="0">
                          <a:effectLst/>
                        </a:rPr>
                        <a:t>4 </a:t>
                      </a:r>
                      <a:r>
                        <a:rPr lang="en-US" sz="1400" u="none" strike="noStrike" dirty="0">
                          <a:effectLst/>
                        </a:rPr>
                        <a:t>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Kidnap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C3D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Alexnet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  <a:tr h="2286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Googlenet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all labeled as </a:t>
                      </a:r>
                      <a:r>
                        <a:rPr lang="en-US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office</a:t>
                      </a:r>
                      <a:endParaRPr lang="en-US" sz="1400" b="0" i="0" u="none" strike="noStrike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6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Analysis(2/2)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err="1" smtClean="0"/>
              <a:t>GoogleNet</a:t>
            </a: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>
                <a:sym typeface="Wingdings" panose="05000000000000000000" pitchFamily="2" charset="2"/>
              </a:rPr>
              <a:t> local feature on different sizes well</a:t>
            </a:r>
            <a:br>
              <a:rPr lang="en-US" altLang="zh-TW" sz="2400" dirty="0" smtClean="0">
                <a:sym typeface="Wingdings" panose="05000000000000000000" pitchFamily="2" charset="2"/>
              </a:rPr>
            </a:br>
            <a:r>
              <a:rPr lang="en-US" altLang="zh-TW" sz="2400" dirty="0" smtClean="0">
                <a:sym typeface="Wingdings" panose="05000000000000000000" pitchFamily="2" charset="2"/>
              </a:rPr>
              <a:t> More iterations not help  good at getting local features for frames  not improve on videos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 smtClean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ym typeface="Wingdings" panose="05000000000000000000" pitchFamily="2" charset="2"/>
              </a:rPr>
              <a:t>C3D </a:t>
            </a:r>
            <a:br>
              <a:rPr lang="en-US" altLang="zh-TW" sz="2400" dirty="0" smtClean="0">
                <a:sym typeface="Wingdings" panose="05000000000000000000" pitchFamily="2" charset="2"/>
              </a:rPr>
            </a:br>
            <a:r>
              <a:rPr lang="en-US" altLang="zh-TW" sz="2400" dirty="0" smtClean="0">
                <a:sym typeface="Wingdings" panose="05000000000000000000" pitchFamily="2" charset="2"/>
              </a:rPr>
              <a:t>More time features </a:t>
            </a:r>
            <a:br>
              <a:rPr lang="en-US" altLang="zh-TW" sz="2400" dirty="0" smtClean="0">
                <a:sym typeface="Wingdings" panose="05000000000000000000" pitchFamily="2" charset="2"/>
              </a:rPr>
            </a:br>
            <a:r>
              <a:rPr lang="en-US" altLang="zh-TW" sz="2400" dirty="0" smtClean="0">
                <a:sym typeface="Wingdings" panose="05000000000000000000" pitchFamily="2" charset="2"/>
              </a:rPr>
              <a:t>Better on video classification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0514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Conclusion</a:t>
            </a:r>
            <a:endParaRPr lang="zh-TW" altLang="en-US" sz="3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20141" y="1410589"/>
            <a:ext cx="8903270" cy="422971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Neural Network is also good at video classification with first person video and 3</a:t>
            </a:r>
            <a:r>
              <a:rPr lang="en-US" altLang="zh-TW" sz="2400" baseline="30000" dirty="0" smtClean="0"/>
              <a:t>rd</a:t>
            </a:r>
            <a:r>
              <a:rPr lang="en-US" altLang="zh-TW" sz="2400" dirty="0" smtClean="0"/>
              <a:t> person video.</a:t>
            </a:r>
          </a:p>
          <a:p>
            <a:r>
              <a:rPr lang="en-US" altLang="zh-TW" sz="2400" dirty="0" smtClean="0">
                <a:sym typeface="Wingdings" panose="05000000000000000000" pitchFamily="2" charset="2"/>
              </a:rPr>
              <a:t>      </a:t>
            </a:r>
            <a:r>
              <a:rPr lang="en-US" altLang="zh-TW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76%</a:t>
            </a:r>
            <a:r>
              <a:rPr lang="en-US" altLang="zh-TW" sz="2400" dirty="0" smtClean="0">
                <a:sym typeface="Wingdings" panose="05000000000000000000" pitchFamily="2" charset="2"/>
              </a:rPr>
              <a:t> C3D, </a:t>
            </a:r>
            <a:r>
              <a:rPr lang="en-US" altLang="zh-TW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68%</a:t>
            </a:r>
            <a:r>
              <a:rPr lang="en-US" altLang="zh-TW" sz="2400" dirty="0" smtClean="0">
                <a:sym typeface="Wingdings" panose="05000000000000000000" pitchFamily="2" charset="2"/>
              </a:rPr>
              <a:t> </a:t>
            </a:r>
            <a:r>
              <a:rPr lang="en-US" altLang="zh-TW" sz="2400" dirty="0" err="1" smtClean="0">
                <a:sym typeface="Wingdings" panose="05000000000000000000" pitchFamily="2" charset="2"/>
              </a:rPr>
              <a:t>Alexnet</a:t>
            </a:r>
            <a:r>
              <a:rPr lang="en-US" altLang="zh-TW" sz="2400" dirty="0" smtClean="0">
                <a:sym typeface="Wingdings" panose="05000000000000000000" pitchFamily="2" charset="2"/>
              </a:rPr>
              <a:t> and </a:t>
            </a:r>
            <a:r>
              <a:rPr lang="en-US" altLang="zh-TW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68%</a:t>
            </a:r>
            <a:r>
              <a:rPr lang="en-US" altLang="zh-TW" sz="2400" dirty="0" smtClean="0">
                <a:sym typeface="Wingdings" panose="05000000000000000000" pitchFamily="2" charset="2"/>
              </a:rPr>
              <a:t> </a:t>
            </a:r>
            <a:r>
              <a:rPr lang="en-US" altLang="zh-TW" sz="2400" dirty="0" err="1" smtClean="0">
                <a:sym typeface="Wingdings" panose="05000000000000000000" pitchFamily="2" charset="2"/>
              </a:rPr>
              <a:t>Googlenet</a:t>
            </a:r>
            <a:endParaRPr lang="en-US" altLang="zh-TW" sz="2400" dirty="0" smtClean="0">
              <a:sym typeface="Wingdings" panose="05000000000000000000" pitchFamily="2" charset="2"/>
            </a:endParaRPr>
          </a:p>
          <a:p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Need more dataset </a:t>
            </a:r>
            <a:r>
              <a:rPr lang="en-US" altLang="zh-TW" sz="2400" dirty="0"/>
              <a:t>in quantity and  in </a:t>
            </a:r>
            <a:r>
              <a:rPr lang="en-US" altLang="zh-TW" sz="2400" dirty="0" smtClean="0"/>
              <a:t>quality to improve training for avoiding overfitting.</a:t>
            </a:r>
            <a:br>
              <a:rPr lang="en-US" altLang="zh-TW" sz="2400" dirty="0" smtClean="0"/>
            </a:br>
            <a:r>
              <a:rPr lang="en-US" altLang="zh-TW" sz="2400" dirty="0" smtClean="0">
                <a:sym typeface="Wingdings" panose="05000000000000000000" pitchFamily="2" charset="2"/>
              </a:rPr>
              <a:t> We implement only </a:t>
            </a:r>
            <a:r>
              <a:rPr lang="en-US" altLang="zh-TW" sz="2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191</a:t>
            </a:r>
            <a:r>
              <a:rPr lang="en-US" altLang="zh-TW" sz="2400" dirty="0" smtClean="0">
                <a:sym typeface="Wingdings" panose="05000000000000000000" pitchFamily="2" charset="2"/>
              </a:rPr>
              <a:t> videos.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ym typeface="Wingdings" panose="05000000000000000000" pitchFamily="2" charset="2"/>
              </a:rPr>
              <a:t>Try to implement new network or loss function to improve accuracy rate. </a:t>
            </a:r>
            <a:br>
              <a:rPr lang="en-US" altLang="zh-TW" sz="2400" dirty="0" smtClean="0">
                <a:sym typeface="Wingdings" panose="05000000000000000000" pitchFamily="2" charset="2"/>
              </a:rPr>
            </a:b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150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838" y="3462858"/>
            <a:ext cx="4890029" cy="194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9" y="3462858"/>
            <a:ext cx="4521508" cy="244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Introduction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tx1"/>
                </a:solidFill>
              </a:rPr>
              <a:t>Project goal: first person video classification.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952625"/>
            <a:ext cx="395287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2557431" y="4565736"/>
            <a:ext cx="98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 smtClean="0">
                <a:solidFill>
                  <a:srgbClr val="FF0000"/>
                </a:solidFill>
              </a:rPr>
              <a:t>1</a:t>
            </a:r>
            <a:endParaRPr lang="zh-TW" altLang="en-US" sz="7200" b="1" dirty="0" smtClean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80100" y="4168760"/>
            <a:ext cx="98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>
                <a:solidFill>
                  <a:srgbClr val="FF0000"/>
                </a:solidFill>
              </a:rPr>
              <a:t>2</a:t>
            </a:r>
            <a:endParaRPr lang="zh-TW" altLang="en-US" sz="7200" b="1" dirty="0" smtClean="0">
              <a:solidFill>
                <a:srgbClr val="FF0000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018334" y="5014323"/>
            <a:ext cx="9813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b="1" dirty="0" smtClean="0">
                <a:solidFill>
                  <a:srgbClr val="FF0000"/>
                </a:solidFill>
              </a:rPr>
              <a:t>3</a:t>
            </a:r>
            <a:endParaRPr lang="zh-TW" altLang="en-US" sz="72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7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Introduction </a:t>
            </a:r>
            <a:r>
              <a:rPr lang="en-US" altLang="zh-TW" sz="4000" dirty="0" smtClean="0"/>
              <a:t>- </a:t>
            </a:r>
            <a:r>
              <a:rPr lang="en-US" altLang="zh-TW" sz="3200" dirty="0" err="1" smtClean="0"/>
              <a:t>Alexnet</a:t>
            </a:r>
            <a:r>
              <a:rPr lang="en-US" altLang="zh-TW" sz="3200" dirty="0" smtClean="0"/>
              <a:t> 2012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tx1"/>
                </a:solidFill>
              </a:rPr>
              <a:t>Neural Network did a tremendous success on image classification </a:t>
            </a:r>
            <a:r>
              <a:rPr lang="en-US" altLang="zh-TW" sz="2400" dirty="0" smtClean="0">
                <a:solidFill>
                  <a:schemeClr val="tx1"/>
                </a:solidFill>
              </a:rPr>
              <a:t>job.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544" y="2256493"/>
            <a:ext cx="6797281" cy="2158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3" y="2254549"/>
            <a:ext cx="1677110" cy="2079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505" y="4196272"/>
            <a:ext cx="3185205" cy="261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線單箭頭接點 7"/>
          <p:cNvCxnSpPr/>
          <p:nvPr/>
        </p:nvCxnSpPr>
        <p:spPr>
          <a:xfrm>
            <a:off x="8778240" y="3779520"/>
            <a:ext cx="0" cy="416752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8531291" y="1905258"/>
            <a:ext cx="154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Probability of 1000 classes</a:t>
            </a:r>
            <a:endParaRPr lang="zh-TW" altLang="en-US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2557431" y="4929052"/>
            <a:ext cx="32395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TOP-5 error rate from 26.2%</a:t>
            </a:r>
            <a:r>
              <a:rPr lang="en-US" altLang="zh-TW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16.4%</a:t>
            </a:r>
            <a:endParaRPr lang="zh-TW" altLang="en-US" sz="2800" b="1" dirty="0" smtClean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>
            <a:stCxn id="1027" idx="3"/>
          </p:cNvCxnSpPr>
          <p:nvPr/>
        </p:nvCxnSpPr>
        <p:spPr>
          <a:xfrm flipV="1">
            <a:off x="1772903" y="3294357"/>
            <a:ext cx="569703" cy="1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1924957" y="4202444"/>
            <a:ext cx="154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Image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30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1" y="1410590"/>
            <a:ext cx="8872584" cy="205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Introduction </a:t>
            </a:r>
            <a:r>
              <a:rPr lang="en-US" altLang="zh-TW" sz="4000" dirty="0" smtClean="0"/>
              <a:t>- </a:t>
            </a:r>
            <a:r>
              <a:rPr lang="en-US" altLang="zh-TW" sz="3200" dirty="0" err="1" smtClean="0"/>
              <a:t>Googlenet</a:t>
            </a:r>
            <a:r>
              <a:rPr lang="en-US" altLang="zh-TW" sz="3200" dirty="0" smtClean="0"/>
              <a:t> 2014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20141" y="3805646"/>
            <a:ext cx="8903270" cy="14882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22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Provide possible local spatial </a:t>
            </a:r>
            <a:br>
              <a:rPr lang="en-US" altLang="zh-TW" sz="2400" dirty="0" smtClean="0"/>
            </a:br>
            <a:r>
              <a:rPr lang="en-US" altLang="zh-TW" sz="2400" dirty="0" smtClean="0"/>
              <a:t>structure for convolution layers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8407306" y="2227585"/>
            <a:ext cx="154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Probability of 1000 classes</a:t>
            </a:r>
            <a:endParaRPr lang="zh-TW" altLang="en-US" dirty="0" smtClean="0"/>
          </a:p>
        </p:txBody>
      </p:sp>
      <p:sp>
        <p:nvSpPr>
          <p:cNvPr id="10" name="文字方塊 9"/>
          <p:cNvSpPr txBox="1"/>
          <p:nvPr/>
        </p:nvSpPr>
        <p:spPr>
          <a:xfrm>
            <a:off x="1703990" y="5111932"/>
            <a:ext cx="37911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 smtClean="0">
                <a:solidFill>
                  <a:srgbClr val="FF0000"/>
                </a:solidFill>
              </a:rPr>
              <a:t>TOP-5 error rate </a:t>
            </a:r>
            <a:r>
              <a:rPr lang="en-US" altLang="zh-TW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6.67%</a:t>
            </a:r>
            <a:br>
              <a:rPr lang="en-US" altLang="zh-TW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altLang="zh-TW" sz="28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Human ~5%(?)</a:t>
            </a:r>
            <a:endParaRPr lang="zh-TW" altLang="en-US" sz="2800" b="1" dirty="0" smtClean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05401" y="2058417"/>
            <a:ext cx="774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Image</a:t>
            </a:r>
            <a:endParaRPr lang="zh-TW" altLang="en-US" dirty="0" smtClean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2159" y="3137851"/>
            <a:ext cx="3879997" cy="285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324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Introduction </a:t>
            </a:r>
            <a:r>
              <a:rPr lang="en-US" altLang="zh-TW" sz="4000" dirty="0" smtClean="0"/>
              <a:t>– </a:t>
            </a:r>
            <a:r>
              <a:rPr lang="en-US" altLang="zh-TW" sz="3200" dirty="0" smtClean="0"/>
              <a:t>3D Conv. NN(C3D) 2014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420141" y="4139799"/>
            <a:ext cx="8903270" cy="14882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Based on </a:t>
            </a:r>
            <a:r>
              <a:rPr lang="en-US" altLang="zh-TW" sz="2400" dirty="0" err="1" smtClean="0"/>
              <a:t>Alexnet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Consider time dimension – for video recognition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46947" y="1698846"/>
            <a:ext cx="88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16 frames</a:t>
            </a:r>
            <a:endParaRPr lang="zh-TW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90" y="1634443"/>
            <a:ext cx="5392646" cy="2477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846947" y="2501727"/>
            <a:ext cx="88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16 frames</a:t>
            </a:r>
            <a:endParaRPr lang="zh-TW" altLang="en-US" dirty="0" smtClean="0"/>
          </a:p>
        </p:txBody>
      </p:sp>
      <p:sp>
        <p:nvSpPr>
          <p:cNvPr id="13" name="文字方塊 12"/>
          <p:cNvSpPr txBox="1"/>
          <p:nvPr/>
        </p:nvSpPr>
        <p:spPr>
          <a:xfrm>
            <a:off x="846947" y="3293160"/>
            <a:ext cx="88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16 frames</a:t>
            </a:r>
            <a:endParaRPr lang="zh-TW" altLang="en-US" dirty="0" smtClean="0"/>
          </a:p>
        </p:txBody>
      </p:sp>
      <p:sp>
        <p:nvSpPr>
          <p:cNvPr id="9" name="文字方塊 8"/>
          <p:cNvSpPr txBox="1"/>
          <p:nvPr/>
        </p:nvSpPr>
        <p:spPr>
          <a:xfrm>
            <a:off x="5953559" y="1500800"/>
            <a:ext cx="154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Probability of 1000 classes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470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Dataset (1/2)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3618508" y="5085805"/>
            <a:ext cx="6101240" cy="8263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Each scene took from 2 fix cameras and  1 GoPro.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6" name="內容版面配置區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9408593"/>
              </p:ext>
            </p:extLst>
          </p:nvPr>
        </p:nvGraphicFramePr>
        <p:xfrm>
          <a:off x="383872" y="1489220"/>
          <a:ext cx="3002795" cy="344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1768"/>
                <a:gridCol w="1343035"/>
                <a:gridCol w="937992"/>
              </a:tblGrid>
              <a:tr h="6054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Label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Class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 smtClean="0">
                          <a:effectLst/>
                        </a:rPr>
                        <a:t>Video number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3027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0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Coffe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300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Kidnap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56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300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2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Milk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300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Office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59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300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4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Pizza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300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5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Presentation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18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300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6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Sandwitch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13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300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>
                          <a:effectLst/>
                        </a:rPr>
                        <a:t>7</a:t>
                      </a:r>
                      <a:endParaRPr lang="en-US" altLang="zh-TW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Typing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u="none" strike="noStrike" dirty="0">
                          <a:effectLst/>
                        </a:rPr>
                        <a:t>9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  <a:tr h="30272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2000" u="none" strike="noStrike">
                          <a:effectLst/>
                        </a:rPr>
                        <a:t>　</a:t>
                      </a:r>
                      <a:endParaRPr lang="zh-TW" altLang="en-US" sz="20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Total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000" b="1" u="none" strike="noStrike" dirty="0">
                          <a:effectLst/>
                        </a:rPr>
                        <a:t>191</a:t>
                      </a:r>
                      <a:endParaRPr lang="en-US" altLang="zh-TW" sz="2000" b="1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448" marR="9448" marT="9448" marB="0" anchor="ctr"/>
                </a:tc>
              </a:tr>
            </a:tbl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5785636" y="6274674"/>
            <a:ext cx="257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(From Indiana University)</a:t>
            </a:r>
            <a:endParaRPr lang="zh-TW" altLang="en-US" dirty="0" smtClean="0">
              <a:solidFill>
                <a:schemeClr val="bg1"/>
              </a:solidFill>
            </a:endParaRPr>
          </a:p>
        </p:txBody>
      </p:sp>
      <p:pic>
        <p:nvPicPr>
          <p:cNvPr id="7" name="video-1448837606mp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8508" y="1489220"/>
            <a:ext cx="6101240" cy="3429015"/>
          </a:xfrm>
          <a:prstGeom prst="rect">
            <a:avLst/>
          </a:prstGeom>
        </p:spPr>
      </p:pic>
      <p:pic>
        <p:nvPicPr>
          <p:cNvPr id="10" name="圖片 9" descr="未命名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235" y="1484789"/>
            <a:ext cx="5969513" cy="343344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7" y="5018668"/>
            <a:ext cx="2707336" cy="178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80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Dataset (2/2)</a:t>
            </a:r>
            <a:endParaRPr lang="zh-TW" altLang="en-US" sz="40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Using </a:t>
            </a:r>
            <a:r>
              <a:rPr lang="en-US" altLang="zh-TW" sz="2400" dirty="0" err="1" smtClean="0"/>
              <a:t>Caffe</a:t>
            </a:r>
            <a:r>
              <a:rPr lang="en-US" altLang="zh-TW" sz="2400" dirty="0" smtClean="0"/>
              <a:t> library (written in C++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Running on </a:t>
            </a:r>
            <a:r>
              <a:rPr lang="en-US" altLang="zh-TW" sz="2400" dirty="0"/>
              <a:t>L</a:t>
            </a:r>
            <a:r>
              <a:rPr lang="en-US" altLang="zh-TW" sz="2400" dirty="0" smtClean="0"/>
              <a:t>inux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Each video ~4K frames with sample rate 1/10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Train : Test = 3 : 1</a:t>
            </a:r>
            <a:br>
              <a:rPr lang="en-US" altLang="zh-TW" sz="2400" dirty="0" smtClean="0"/>
            </a:b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71" y="3752536"/>
            <a:ext cx="7316906" cy="2323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9" y="3317511"/>
            <a:ext cx="888984" cy="94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1" y="4493997"/>
            <a:ext cx="814331" cy="920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42" y="5485640"/>
            <a:ext cx="1078315" cy="665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1" y="3947447"/>
            <a:ext cx="935446" cy="78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53" y="4802538"/>
            <a:ext cx="855818" cy="68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177" y="975359"/>
            <a:ext cx="2260454" cy="2621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線單箭頭接點 8"/>
          <p:cNvCxnSpPr/>
          <p:nvPr/>
        </p:nvCxnSpPr>
        <p:spPr>
          <a:xfrm flipH="1" flipV="1">
            <a:off x="8583404" y="3422469"/>
            <a:ext cx="421259" cy="13104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20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How to implement by </a:t>
            </a:r>
            <a:r>
              <a:rPr lang="en-US" altLang="zh-TW" sz="4000" b="1" dirty="0" err="1" smtClean="0"/>
              <a:t>Caffe</a:t>
            </a:r>
            <a:r>
              <a:rPr lang="en-US" altLang="zh-TW" sz="4000" b="1" dirty="0" smtClean="0"/>
              <a:t> </a:t>
            </a:r>
            <a:r>
              <a:rPr lang="en-US" altLang="zh-TW" sz="3600" dirty="0" smtClean="0"/>
              <a:t>- Train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370319" y="1480184"/>
            <a:ext cx="3360421" cy="381367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SGD, batch size=32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GPU K40c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Fine-tune 170k iterations takes 36 hours</a:t>
            </a:r>
            <a:br>
              <a:rPr lang="en-US" altLang="zh-TW" sz="2400" dirty="0" smtClean="0"/>
            </a:br>
            <a:r>
              <a:rPr lang="en-US" altLang="zh-TW" sz="2400" dirty="0" smtClean="0"/>
              <a:t/>
            </a:r>
            <a:br>
              <a:rPr lang="en-US" altLang="zh-TW" sz="2400" dirty="0" smtClean="0"/>
            </a:br>
            <a:r>
              <a:rPr lang="en-US" altLang="zh-TW" sz="2400" dirty="0" smtClean="0"/>
              <a:t> 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00" y="1480185"/>
            <a:ext cx="493395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85" y="3693795"/>
            <a:ext cx="70485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84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000" b="1" dirty="0" smtClean="0"/>
              <a:t>How to implement by </a:t>
            </a:r>
            <a:r>
              <a:rPr lang="en-US" altLang="zh-TW" sz="4000" b="1" dirty="0" err="1" smtClean="0"/>
              <a:t>Caffe</a:t>
            </a:r>
            <a:r>
              <a:rPr lang="en-US" altLang="zh-TW" sz="4000" b="1" dirty="0" smtClean="0"/>
              <a:t> </a:t>
            </a:r>
            <a:r>
              <a:rPr lang="en-US" altLang="zh-TW" sz="3600" dirty="0" smtClean="0"/>
              <a:t>- Test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705865" y="4488180"/>
            <a:ext cx="8826756" cy="11125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 smtClean="0"/>
              <a:t>We implemented 3 neural networks</a:t>
            </a:r>
            <a:endParaRPr lang="zh-TW" altLang="en-US" sz="24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AB9FE-5281-FF41-9C50-D3C8FD61AFA2}" type="datetime1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CEF44-1029-4C4E-ADAF-93FDE3ADB24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739265"/>
            <a:ext cx="82867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361" y="5063490"/>
            <a:ext cx="43338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898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_template2015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ppt_template2015</Template>
  <TotalTime>2761</TotalTime>
  <Words>471</Words>
  <Application>Microsoft Office PowerPoint</Application>
  <PresentationFormat>A4 紙張 (210x297 公釐)</PresentationFormat>
  <Paragraphs>235</Paragraphs>
  <Slides>14</Slides>
  <Notes>12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5" baseType="lpstr">
      <vt:lpstr>ppt_template2015</vt:lpstr>
      <vt:lpstr>Ecs289G002 SML  Project Presentation</vt:lpstr>
      <vt:lpstr>Introduction</vt:lpstr>
      <vt:lpstr>Introduction - Alexnet 2012</vt:lpstr>
      <vt:lpstr>Introduction - Googlenet 2014</vt:lpstr>
      <vt:lpstr>Introduction – 3D Conv. NN(C3D) 2014</vt:lpstr>
      <vt:lpstr>Dataset (1/2)</vt:lpstr>
      <vt:lpstr>Dataset (2/2)</vt:lpstr>
      <vt:lpstr>How to implement by Caffe - Train</vt:lpstr>
      <vt:lpstr>How to implement by Caffe - Test</vt:lpstr>
      <vt:lpstr>Result(1/2) - GoogleNet</vt:lpstr>
      <vt:lpstr>Result(2/2)</vt:lpstr>
      <vt:lpstr>Analysis(1/2)</vt:lpstr>
      <vt:lpstr>Analysis(2/2)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ECS 154A Discussion</dc:title>
  <dc:creator>cMichael</dc:creator>
  <cp:lastModifiedBy>cMichael</cp:lastModifiedBy>
  <cp:revision>250</cp:revision>
  <dcterms:created xsi:type="dcterms:W3CDTF">2015-10-08T23:23:38Z</dcterms:created>
  <dcterms:modified xsi:type="dcterms:W3CDTF">2015-12-01T17:28:24Z</dcterms:modified>
</cp:coreProperties>
</file>